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9" r:id="rId20"/>
    <p:sldId id="276" r:id="rId21"/>
    <p:sldId id="277" r:id="rId22"/>
    <p:sldId id="278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mpact" panose="020B0806030902050204" pitchFamily="34" charset="0"/>
      <p:regular r:id="rId29"/>
    </p:embeddedFont>
    <p:embeddedFont>
      <p:font typeface="Roboto Mono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88">
          <p15:clr>
            <a:srgbClr val="9AA0A6"/>
          </p15:clr>
        </p15:guide>
        <p15:guide id="2" pos="3781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unHdAJyGwI2DO600uLo4blvxd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>
      <p:cViewPr varScale="1">
        <p:scale>
          <a:sx n="104" d="100"/>
          <a:sy n="104" d="100"/>
        </p:scale>
        <p:origin x="800" y="192"/>
      </p:cViewPr>
      <p:guideLst>
        <p:guide orient="horz" pos="2088"/>
        <p:guide pos="37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c38ce05dc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g9c38ce05d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38ce05d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9c38ce05d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18888dc91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scratch 3.3% overfit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Transfer Learning 3.77% overfit</a:t>
            </a:r>
            <a:endParaRPr/>
          </a:p>
        </p:txBody>
      </p:sp>
      <p:sp>
        <p:nvSpPr>
          <p:cNvPr id="269" name="Google Shape;269;ga18888d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18888dc91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a18888dc9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c234f1565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9c234f156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cff63e248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g9cff63e24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cff63e248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g9cff63e24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cff63e248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9cff63e24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c38ce05dc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g9c38ce05d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7952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c234f1565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9c234f156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d08bfadfa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g9d08bfadf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d08bfadf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9d08bfadf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9d08bfadf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0a32ef02e_0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ga0a32ef02e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38ce05dc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g9c38ce05d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c234f156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9c234f156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c234f1565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9c234f156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b3d9b77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ga0b3d9b77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Mono"/>
              <a:buNone/>
              <a:defRPr sz="6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7" name="Google Shape;17;p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ono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Mono"/>
              <a:buNone/>
              <a:defRPr sz="20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8" name="Google Shape;1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7" name="Google Shape;87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3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3" name="Google Shape;2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45"/>
          <p:cNvGrpSpPr/>
          <p:nvPr/>
        </p:nvGrpSpPr>
        <p:grpSpPr>
          <a:xfrm>
            <a:off x="1107038" y="1588231"/>
            <a:ext cx="994316" cy="61100"/>
            <a:chOff x="4580561" y="2589004"/>
            <a:chExt cx="1064464" cy="25200"/>
          </a:xfrm>
        </p:grpSpPr>
        <p:sp>
          <p:nvSpPr>
            <p:cNvPr id="49" name="Google Shape;49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4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sz="3466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1pPr>
            <a:lvl2pPr marL="914400" lvl="1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marL="1371600" lvl="2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marL="1828800" lvl="3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marL="2286000" lvl="4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marL="2743200" lvl="5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3200400" lvl="6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3657600" lvl="7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4114800" lvl="8" indent="-29845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4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ono"/>
              <a:buNone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ono"/>
              <a:buChar char="•"/>
              <a:defRPr sz="2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Mono"/>
              <a:buChar char="•"/>
              <a:defRPr sz="2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"/>
              <a:buNone/>
              <a:defRPr sz="40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None/>
              <a:defRPr sz="18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Char char="•"/>
              <a:defRPr sz="2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•"/>
              <a:defRPr sz="24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ono"/>
              <a:buChar char="•"/>
              <a:defRPr sz="20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•"/>
              <a:defRPr sz="18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rive.google.com/drive/folders/1r5cwyD55d33jSVSIJuZ2IguWynQ26Dq2?usp=sharing" TargetMode="External"/><Relationship Id="rId4" Type="http://schemas.openxmlformats.org/officeDocument/2006/relationships/hyperlink" Target="https://github.com/Pratch-yani/Face_Shape_Classificatio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2.deloitte.com/content/dam/Deloitte/ch/Documents/consumer-business/ch-en-consumer-business-made-to-order-consumer-review.pd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"/>
          <p:cNvGrpSpPr/>
          <p:nvPr/>
        </p:nvGrpSpPr>
        <p:grpSpPr>
          <a:xfrm>
            <a:off x="0" y="896"/>
            <a:ext cx="12192000" cy="6856207"/>
            <a:chOff x="0" y="896"/>
            <a:chExt cx="12192000" cy="6856207"/>
          </a:xfrm>
        </p:grpSpPr>
        <p:pic>
          <p:nvPicPr>
            <p:cNvPr id="115" name="Google Shape;115;p1" descr="A group of people posing for a phot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896"/>
              <a:ext cx="12192000" cy="68562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"/>
            <p:cNvSpPr/>
            <p:nvPr/>
          </p:nvSpPr>
          <p:spPr>
            <a:xfrm>
              <a:off x="2395959" y="711535"/>
              <a:ext cx="2384385" cy="2951544"/>
            </a:xfrm>
            <a:prstGeom prst="heart">
              <a:avLst/>
            </a:prstGeom>
            <a:noFill/>
            <a:ln w="28575" cap="flat" cmpd="sng">
              <a:solidFill>
                <a:srgbClr val="F2F2F2">
                  <a:alpha val="6431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 flipH="1">
              <a:off x="9839583" y="1234005"/>
              <a:ext cx="2250816" cy="2322286"/>
            </a:xfrm>
            <a:prstGeom prst="ellipse">
              <a:avLst/>
            </a:prstGeom>
            <a:noFill/>
            <a:ln w="28575" cap="flat" cmpd="sng">
              <a:solidFill>
                <a:srgbClr val="F2F2F2">
                  <a:alpha val="6431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 flipH="1">
              <a:off x="7646826" y="798287"/>
              <a:ext cx="1918089" cy="2748854"/>
            </a:xfrm>
            <a:prstGeom prst="ellipse">
              <a:avLst/>
            </a:prstGeom>
            <a:noFill/>
            <a:ln w="28575" cap="flat" cmpd="sng">
              <a:solidFill>
                <a:srgbClr val="F2F2F2">
                  <a:alpha val="6431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5228111" y="1538963"/>
              <a:ext cx="1980000" cy="1980000"/>
            </a:xfrm>
            <a:prstGeom prst="rect">
              <a:avLst/>
            </a:prstGeom>
            <a:noFill/>
            <a:ln w="28575" cap="flat" cmpd="sng">
              <a:solidFill>
                <a:srgbClr val="F2F2F2">
                  <a:alpha val="6431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 txBox="1"/>
            <p:nvPr/>
          </p:nvSpPr>
          <p:spPr>
            <a:xfrm>
              <a:off x="591292" y="3622510"/>
              <a:ext cx="82907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2F2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oblong</a:t>
              </a:r>
              <a:endParaRPr sz="14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21" name="Google Shape;121;p1"/>
            <p:cNvSpPr txBox="1"/>
            <p:nvPr/>
          </p:nvSpPr>
          <p:spPr>
            <a:xfrm>
              <a:off x="3229687" y="3696977"/>
              <a:ext cx="7216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2F2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heart</a:t>
              </a:r>
              <a:endParaRPr sz="14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22" name="Google Shape;122;p1"/>
            <p:cNvSpPr txBox="1"/>
            <p:nvPr/>
          </p:nvSpPr>
          <p:spPr>
            <a:xfrm>
              <a:off x="5803574" y="3547141"/>
              <a:ext cx="82907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2F2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square</a:t>
              </a:r>
              <a:endParaRPr sz="14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23" name="Google Shape;123;p1"/>
            <p:cNvSpPr txBox="1"/>
            <p:nvPr/>
          </p:nvSpPr>
          <p:spPr>
            <a:xfrm>
              <a:off x="8298734" y="3622509"/>
              <a:ext cx="6142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2F2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oval</a:t>
              </a:r>
              <a:endParaRPr sz="14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10604155" y="3622508"/>
              <a:ext cx="7216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2F2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round</a:t>
              </a:r>
              <a:endParaRPr sz="14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149461" y="982980"/>
              <a:ext cx="1704049" cy="256416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2F2F2">
                  <a:alpha val="6431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"/>
          <p:cNvSpPr/>
          <p:nvPr/>
        </p:nvSpPr>
        <p:spPr>
          <a:xfrm>
            <a:off x="-1" y="4892040"/>
            <a:ext cx="12191999" cy="1965960"/>
          </a:xfrm>
          <a:prstGeom prst="rect">
            <a:avLst/>
          </a:prstGeom>
          <a:solidFill>
            <a:schemeClr val="dk1">
              <a:alpha val="7137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"/>
          <p:cNvSpPr txBox="1">
            <a:spLocks noGrp="1"/>
          </p:cNvSpPr>
          <p:nvPr>
            <p:ph type="ctrTitle"/>
          </p:nvPr>
        </p:nvSpPr>
        <p:spPr>
          <a:xfrm>
            <a:off x="665020" y="5007978"/>
            <a:ext cx="7550725" cy="154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EFEFE"/>
                </a:solidFill>
              </a:rPr>
              <a:t>DSI-16 Capstone Project</a:t>
            </a:r>
            <a:br>
              <a:rPr lang="en-US" sz="1800" b="1">
                <a:solidFill>
                  <a:srgbClr val="FEFEFE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4000" b="1">
                <a:solidFill>
                  <a:srgbClr val="FEFEFE"/>
                </a:solidFill>
                <a:latin typeface="Roboto Mono"/>
                <a:ea typeface="Roboto Mono"/>
                <a:cs typeface="Roboto Mono"/>
                <a:sym typeface="Roboto Mono"/>
              </a:rPr>
              <a:t>Face Shape Classification</a:t>
            </a:r>
            <a:endParaRPr sz="3600" b="1">
              <a:solidFill>
                <a:srgbClr val="FEFEF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" name="Google Shape;128;p1"/>
          <p:cNvSpPr txBox="1">
            <a:spLocks noGrp="1"/>
          </p:cNvSpPr>
          <p:nvPr>
            <p:ph type="subTitle" idx="1"/>
          </p:nvPr>
        </p:nvSpPr>
        <p:spPr>
          <a:xfrm>
            <a:off x="8783782" y="5154168"/>
            <a:ext cx="3006434" cy="126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Pratchayanee</a:t>
            </a:r>
            <a:endParaRPr sz="2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sz="2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Luepuwapitakkul</a:t>
            </a:r>
            <a:endParaRPr sz="2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9" name="Google Shape;129;p1"/>
          <p:cNvCxnSpPr/>
          <p:nvPr/>
        </p:nvCxnSpPr>
        <p:spPr>
          <a:xfrm rot="10800000">
            <a:off x="8138160" y="532506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c38ce05dc_0_51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9c38ce05dc_0_51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9c38ce05dc_0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0775" y="560100"/>
            <a:ext cx="8267449" cy="57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c38ce05dc_0_38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9c38ce05dc_0_38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g9c38ce05dc_0_38"/>
          <p:cNvGrpSpPr/>
          <p:nvPr/>
        </p:nvGrpSpPr>
        <p:grpSpPr>
          <a:xfrm>
            <a:off x="7872500" y="1519600"/>
            <a:ext cx="3406808" cy="4908576"/>
            <a:chOff x="8171975" y="1518275"/>
            <a:chExt cx="3406808" cy="4908576"/>
          </a:xfrm>
        </p:grpSpPr>
        <p:pic>
          <p:nvPicPr>
            <p:cNvPr id="260" name="Google Shape;260;g9c38ce05dc_0_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71975" y="2065587"/>
              <a:ext cx="1449350" cy="379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g9c38ce05dc_0_38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02150" y="1518275"/>
              <a:ext cx="976633" cy="4908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g9c38ce05dc_0_38"/>
            <p:cNvSpPr/>
            <p:nvPr/>
          </p:nvSpPr>
          <p:spPr>
            <a:xfrm>
              <a:off x="9948813" y="3386088"/>
              <a:ext cx="516000" cy="1154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g9c38ce05dc_0_38"/>
          <p:cNvSpPr txBox="1">
            <a:spLocks noGrp="1"/>
          </p:cNvSpPr>
          <p:nvPr>
            <p:ph type="title"/>
          </p:nvPr>
        </p:nvSpPr>
        <p:spPr>
          <a:xfrm>
            <a:off x="432900" y="403225"/>
            <a:ext cx="10616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/>
              <a:t>Transfer Learning VGG-FACE    |  Architecture </a:t>
            </a:r>
            <a:endParaRPr sz="3000"/>
          </a:p>
        </p:txBody>
      </p:sp>
      <p:sp>
        <p:nvSpPr>
          <p:cNvPr id="264" name="Google Shape;264;g9c38ce05dc_0_38"/>
          <p:cNvSpPr txBox="1"/>
          <p:nvPr/>
        </p:nvSpPr>
        <p:spPr>
          <a:xfrm>
            <a:off x="7919575" y="1154300"/>
            <a:ext cx="36189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From Scratch			  VGG-16  </a:t>
            </a:r>
            <a:endParaRPr sz="1400" b="0" i="0" u="none" strike="noStrike" cap="none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" name="Google Shape;265;g9c38ce05dc_0_38"/>
          <p:cNvSpPr txBox="1"/>
          <p:nvPr/>
        </p:nvSpPr>
        <p:spPr>
          <a:xfrm>
            <a:off x="2034200" y="1943100"/>
            <a:ext cx="3618900" cy="71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VGG-Face pre-trained weights (trained on 2.6 Million images)</a:t>
            </a:r>
            <a:endParaRPr sz="14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6" name="Google Shape;266;g9c38ce05dc_0_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300" y="2916050"/>
            <a:ext cx="6516700" cy="180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18888dc91_0_13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a18888dc91_0_13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a18888dc91_0_13"/>
          <p:cNvSpPr txBox="1">
            <a:spLocks noGrp="1"/>
          </p:cNvSpPr>
          <p:nvPr>
            <p:ph type="title"/>
          </p:nvPr>
        </p:nvSpPr>
        <p:spPr>
          <a:xfrm>
            <a:off x="838200" y="631825"/>
            <a:ext cx="10515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/>
              <a:t>  Modelling </a:t>
            </a:r>
            <a:endParaRPr sz="3000"/>
          </a:p>
        </p:txBody>
      </p:sp>
      <p:sp>
        <p:nvSpPr>
          <p:cNvPr id="274" name="Google Shape;274;ga18888dc91_0_13"/>
          <p:cNvSpPr txBox="1"/>
          <p:nvPr/>
        </p:nvSpPr>
        <p:spPr>
          <a:xfrm>
            <a:off x="8988525" y="5334725"/>
            <a:ext cx="2523300" cy="951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96.47%		92.70%</a:t>
            </a:r>
            <a:endParaRPr sz="17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ga18888dc91_0_13"/>
          <p:cNvSpPr txBox="1"/>
          <p:nvPr/>
        </p:nvSpPr>
        <p:spPr>
          <a:xfrm>
            <a:off x="8988525" y="2570187"/>
            <a:ext cx="2523300" cy="951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80.20%		76.90%</a:t>
            </a:r>
            <a:endParaRPr sz="17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6" name="Google Shape;276;ga18888dc91_0_13"/>
          <p:cNvSpPr txBox="1"/>
          <p:nvPr/>
        </p:nvSpPr>
        <p:spPr>
          <a:xfrm>
            <a:off x="8912325" y="1432825"/>
            <a:ext cx="26832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Training		Validation</a:t>
            </a:r>
            <a:endParaRPr sz="13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Accuracy		 Accuracy</a:t>
            </a:r>
            <a:endParaRPr sz="13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7" name="Google Shape;277;ga18888dc91_0_13"/>
          <p:cNvSpPr txBox="1"/>
          <p:nvPr/>
        </p:nvSpPr>
        <p:spPr>
          <a:xfrm>
            <a:off x="9187175" y="228500"/>
            <a:ext cx="26832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Baseline Accuracy = 20%</a:t>
            </a:r>
            <a:endParaRPr sz="1300" b="0" i="0" u="none" strike="noStrike" cap="none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8" name="Google Shape;278;ga18888dc91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784" y="1754700"/>
            <a:ext cx="6782143" cy="47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a18888dc91_0_13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5775" y="1754700"/>
            <a:ext cx="6782152" cy="24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18888dc91_0_4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a18888dc91_0_4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a18888dc91_0_4"/>
          <p:cNvSpPr txBox="1">
            <a:spLocks noGrp="1"/>
          </p:cNvSpPr>
          <p:nvPr>
            <p:ph type="title"/>
          </p:nvPr>
        </p:nvSpPr>
        <p:spPr>
          <a:xfrm>
            <a:off x="838200" y="479425"/>
            <a:ext cx="108705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700"/>
              <a:t>Confusion Matrix</a:t>
            </a:r>
            <a:endParaRPr sz="3200" b="1"/>
          </a:p>
        </p:txBody>
      </p:sp>
      <p:pic>
        <p:nvPicPr>
          <p:cNvPr id="287" name="Google Shape;287;ga18888dc91_0_4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3502" y="1737594"/>
            <a:ext cx="5136900" cy="41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a18888dc91_0_4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793" y="1407064"/>
            <a:ext cx="4512401" cy="52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a18888dc91_0_4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075" y="1737594"/>
            <a:ext cx="5057876" cy="41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a18888dc91_0_4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50" y="1461989"/>
            <a:ext cx="4943475" cy="47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c234f1565_0_67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9c234f1565_0_67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g9c234f1565_0_67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24" r="6570"/>
          <a:stretch/>
        </p:blipFill>
        <p:spPr>
          <a:xfrm>
            <a:off x="6468675" y="2552700"/>
            <a:ext cx="5123450" cy="23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9c234f1565_0_67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5" r="6919"/>
          <a:stretch/>
        </p:blipFill>
        <p:spPr>
          <a:xfrm>
            <a:off x="985850" y="2552700"/>
            <a:ext cx="5123450" cy="23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9c234f1565_0_67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793" y="1407064"/>
            <a:ext cx="4512401" cy="52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9c234f1565_0_67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50" y="1461989"/>
            <a:ext cx="4943475" cy="470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9c234f1565_0_67"/>
          <p:cNvSpPr txBox="1">
            <a:spLocks noGrp="1"/>
          </p:cNvSpPr>
          <p:nvPr>
            <p:ph type="title"/>
          </p:nvPr>
        </p:nvSpPr>
        <p:spPr>
          <a:xfrm>
            <a:off x="838200" y="479425"/>
            <a:ext cx="108705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700"/>
              <a:t>Misclassification Analysis</a:t>
            </a:r>
            <a:endParaRPr sz="3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cff63e248_0_29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9cff63e248_0_29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9cff63e248_0_29"/>
          <p:cNvSpPr txBox="1">
            <a:spLocks noGrp="1"/>
          </p:cNvSpPr>
          <p:nvPr>
            <p:ph type="title"/>
          </p:nvPr>
        </p:nvSpPr>
        <p:spPr>
          <a:xfrm>
            <a:off x="838200" y="631825"/>
            <a:ext cx="11032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/>
              <a:t>“Difficult” images misclassified by both models</a:t>
            </a:r>
            <a:endParaRPr sz="3000"/>
          </a:p>
        </p:txBody>
      </p:sp>
      <p:pic>
        <p:nvPicPr>
          <p:cNvPr id="309" name="Google Shape;309;g9cff63e248_0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310056"/>
            <a:ext cx="4908597" cy="182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9cff63e248_0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316835"/>
            <a:ext cx="4908598" cy="186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9cff63e248_0_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9725" y="2322485"/>
            <a:ext cx="4908599" cy="185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9cff63e248_0_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7225" y="4254500"/>
            <a:ext cx="4908602" cy="191783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9cff63e248_0_29"/>
          <p:cNvSpPr txBox="1"/>
          <p:nvPr/>
        </p:nvSpPr>
        <p:spPr>
          <a:xfrm>
            <a:off x="1183050" y="1793325"/>
            <a:ext cx="42189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20124D"/>
                </a:solidFill>
                <a:latin typeface="Roboto Mono"/>
                <a:ea typeface="Roboto Mono"/>
                <a:cs typeface="Roboto Mono"/>
                <a:sym typeface="Roboto Mono"/>
              </a:rPr>
              <a:t>Oval misclassified as Heart</a:t>
            </a:r>
            <a:endParaRPr sz="1700" b="1" i="0" u="none" strike="noStrike" cap="none">
              <a:solidFill>
                <a:srgbClr val="2012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g9cff63e248_0_29"/>
          <p:cNvSpPr txBox="1"/>
          <p:nvPr/>
        </p:nvSpPr>
        <p:spPr>
          <a:xfrm>
            <a:off x="7062075" y="1793325"/>
            <a:ext cx="42189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20124D"/>
                </a:solidFill>
                <a:latin typeface="Roboto Mono"/>
                <a:ea typeface="Roboto Mono"/>
                <a:cs typeface="Roboto Mono"/>
                <a:sym typeface="Roboto Mono"/>
              </a:rPr>
              <a:t>Oval misclassified as Square</a:t>
            </a:r>
            <a:endParaRPr sz="1700" b="1" i="0" u="none" strike="noStrike" cap="none">
              <a:solidFill>
                <a:srgbClr val="2012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cff63e248_0_36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9cff63e248_0_36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9cff63e248_0_36"/>
          <p:cNvSpPr txBox="1">
            <a:spLocks noGrp="1"/>
          </p:cNvSpPr>
          <p:nvPr>
            <p:ph type="title"/>
          </p:nvPr>
        </p:nvSpPr>
        <p:spPr>
          <a:xfrm>
            <a:off x="838200" y="631825"/>
            <a:ext cx="10515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/>
              <a:t>Mostly “Asian” Oval more mistaken as Round</a:t>
            </a:r>
            <a:endParaRPr sz="3000"/>
          </a:p>
        </p:txBody>
      </p:sp>
      <p:pic>
        <p:nvPicPr>
          <p:cNvPr id="322" name="Google Shape;322;g9cff63e248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354268"/>
            <a:ext cx="4908598" cy="186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9cff63e248_0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430738"/>
            <a:ext cx="4908597" cy="18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9cff63e248_0_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5200" y="2406670"/>
            <a:ext cx="4908599" cy="188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9cff63e248_0_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08111" y="4392375"/>
            <a:ext cx="4881666" cy="193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9cff63e248_0_36"/>
          <p:cNvSpPr txBox="1"/>
          <p:nvPr/>
        </p:nvSpPr>
        <p:spPr>
          <a:xfrm>
            <a:off x="3986550" y="1730125"/>
            <a:ext cx="42189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20124D"/>
                </a:solidFill>
                <a:latin typeface="Roboto Mono"/>
                <a:ea typeface="Roboto Mono"/>
                <a:cs typeface="Roboto Mono"/>
                <a:sym typeface="Roboto Mono"/>
              </a:rPr>
              <a:t>Oval misclassified as Round</a:t>
            </a:r>
            <a:endParaRPr sz="1700" b="1" i="0" u="none" strike="noStrike" cap="none">
              <a:solidFill>
                <a:srgbClr val="2012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cff63e248_0_51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9cff63e248_0_51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9cff63e248_0_51"/>
          <p:cNvSpPr txBox="1">
            <a:spLocks noGrp="1"/>
          </p:cNvSpPr>
          <p:nvPr>
            <p:ph type="title"/>
          </p:nvPr>
        </p:nvSpPr>
        <p:spPr>
          <a:xfrm>
            <a:off x="838200" y="403225"/>
            <a:ext cx="10515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/>
              <a:t>Transfer Learning improvement on some misclassified images to 100% probability of the predicted class</a:t>
            </a:r>
            <a:endParaRPr sz="2400"/>
          </a:p>
        </p:txBody>
      </p:sp>
      <p:grpSp>
        <p:nvGrpSpPr>
          <p:cNvPr id="334" name="Google Shape;334;g9cff63e248_0_51"/>
          <p:cNvGrpSpPr/>
          <p:nvPr/>
        </p:nvGrpSpPr>
        <p:grpSpPr>
          <a:xfrm>
            <a:off x="373575" y="1943100"/>
            <a:ext cx="11398375" cy="4558100"/>
            <a:chOff x="373575" y="1943100"/>
            <a:chExt cx="11398375" cy="4558100"/>
          </a:xfrm>
        </p:grpSpPr>
        <p:pic>
          <p:nvPicPr>
            <p:cNvPr id="335" name="Google Shape;335;g9cff63e248_0_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74089" y="1943100"/>
              <a:ext cx="3997861" cy="1529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g9cff63e248_0_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4089" y="3462748"/>
              <a:ext cx="3997861" cy="1518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g9cff63e248_0_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3575" y="3472409"/>
              <a:ext cx="3997860" cy="1499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g9cff63e248_0_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73575" y="1966207"/>
              <a:ext cx="3997858" cy="148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g9cff63e248_0_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095564" y="4971860"/>
              <a:ext cx="3997861" cy="15293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g9cff63e248_0_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25125" y="2128773"/>
            <a:ext cx="2954250" cy="252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38ce05dc_0_108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9c38ce05dc_0_108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9c38ce05dc_0_108"/>
          <p:cNvSpPr txBox="1">
            <a:spLocks noGrp="1"/>
          </p:cNvSpPr>
          <p:nvPr>
            <p:ph type="title"/>
          </p:nvPr>
        </p:nvSpPr>
        <p:spPr>
          <a:xfrm>
            <a:off x="838200" y="631825"/>
            <a:ext cx="10515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dirty="0"/>
              <a:t>Predictions </a:t>
            </a:r>
            <a:endParaRPr sz="3000" dirty="0"/>
          </a:p>
        </p:txBody>
      </p:sp>
      <p:pic>
        <p:nvPicPr>
          <p:cNvPr id="360" name="Google Shape;360;g9c38ce05dc_0_108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4897" y="2772015"/>
            <a:ext cx="3289049" cy="32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9c38ce05dc_0_108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7272" y="1261890"/>
            <a:ext cx="1850450" cy="2117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17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c234f1565_0_49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9c234f1565_0_49"/>
          <p:cNvSpPr/>
          <p:nvPr/>
        </p:nvSpPr>
        <p:spPr>
          <a:xfrm>
            <a:off x="533400" y="465745"/>
            <a:ext cx="11125200" cy="5639400"/>
          </a:xfrm>
          <a:prstGeom prst="rect">
            <a:avLst/>
          </a:prstGeom>
          <a:solidFill>
            <a:schemeClr val="lt1">
              <a:alpha val="92549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g9c234f1565_0_49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1" name="Google Shape;381;g9c234f1565_0_49"/>
          <p:cNvSpPr txBox="1">
            <a:spLocks noGrp="1"/>
          </p:cNvSpPr>
          <p:nvPr>
            <p:ph type="title"/>
          </p:nvPr>
        </p:nvSpPr>
        <p:spPr>
          <a:xfrm>
            <a:off x="685800" y="1065850"/>
            <a:ext cx="3816000" cy="47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200" b="1">
                <a:solidFill>
                  <a:srgbClr val="000000"/>
                </a:solidFill>
              </a:rPr>
              <a:t>Limitations</a:t>
            </a:r>
            <a:endParaRPr sz="42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200" b="1">
                <a:solidFill>
                  <a:srgbClr val="000000"/>
                </a:solidFill>
              </a:rPr>
              <a:t>  </a:t>
            </a:r>
            <a:endParaRPr sz="42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200" b="1">
                <a:solidFill>
                  <a:srgbClr val="000000"/>
                </a:solidFill>
              </a:rPr>
              <a:t>&amp;</a:t>
            </a:r>
            <a:endParaRPr sz="42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200" b="1">
                <a:solidFill>
                  <a:srgbClr val="000000"/>
                </a:solidFill>
              </a:rPr>
              <a:t> </a:t>
            </a:r>
            <a:endParaRPr sz="42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200" b="1">
                <a:solidFill>
                  <a:srgbClr val="000000"/>
                </a:solidFill>
              </a:rPr>
              <a:t>Way Forward</a:t>
            </a:r>
            <a:endParaRPr sz="3400" b="1">
              <a:solidFill>
                <a:srgbClr val="000000"/>
              </a:solidFill>
            </a:endParaRPr>
          </a:p>
        </p:txBody>
      </p:sp>
      <p:sp>
        <p:nvSpPr>
          <p:cNvPr id="382" name="Google Shape;382;g9c234f1565_0_49"/>
          <p:cNvSpPr txBox="1">
            <a:spLocks noGrp="1"/>
          </p:cNvSpPr>
          <p:nvPr>
            <p:ph type="body" idx="1"/>
          </p:nvPr>
        </p:nvSpPr>
        <p:spPr>
          <a:xfrm>
            <a:off x="5155375" y="1065850"/>
            <a:ext cx="6333900" cy="47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 b="1">
                <a:solidFill>
                  <a:srgbClr val="000000"/>
                </a:solidFill>
              </a:rPr>
              <a:t>Trained on adult female faces</a:t>
            </a:r>
            <a:endParaRPr sz="2500" b="1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 b="1">
                <a:solidFill>
                  <a:srgbClr val="000000"/>
                </a:solidFill>
              </a:rPr>
              <a:t>Lower accuracy on OVAL faces</a:t>
            </a:r>
            <a:endParaRPr sz="2500" b="1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 b="1">
                <a:solidFill>
                  <a:srgbClr val="000000"/>
                </a:solidFill>
              </a:rPr>
              <a:t>Predictions depend on input image (angle, pose, cropping)</a:t>
            </a:r>
            <a:endParaRPr sz="2500" b="1">
              <a:solidFill>
                <a:srgbClr val="00000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500" b="1">
              <a:solidFill>
                <a:srgbClr val="000000"/>
              </a:solidFill>
            </a:endParaRPr>
          </a:p>
          <a:p>
            <a:pPr marL="685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5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500" b="1">
                <a:solidFill>
                  <a:srgbClr val="000000"/>
                </a:solidFill>
              </a:rPr>
              <a:t>Opportunity to extend training</a:t>
            </a:r>
            <a:endParaRPr sz="2500" b="1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 b="1">
                <a:solidFill>
                  <a:srgbClr val="000000"/>
                </a:solidFill>
              </a:rPr>
              <a:t>Male Face Shapes</a:t>
            </a:r>
            <a:endParaRPr sz="2500" b="1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 b="1">
                <a:solidFill>
                  <a:srgbClr val="000000"/>
                </a:solidFill>
              </a:rPr>
              <a:t>Different ages and races</a:t>
            </a:r>
            <a:endParaRPr sz="2500" b="1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 b="1">
                <a:solidFill>
                  <a:srgbClr val="000000"/>
                </a:solidFill>
              </a:rPr>
              <a:t>With/Without Glasses</a:t>
            </a:r>
            <a:endParaRPr sz="25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lt1">
              <a:alpha val="92549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Agenda</a:t>
            </a:r>
            <a:endParaRPr/>
          </a:p>
        </p:txBody>
      </p:sp>
      <p:cxnSp>
        <p:nvCxnSpPr>
          <p:cNvPr id="137" name="Google Shape;137;p2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2"/>
          <p:cNvSpPr txBox="1">
            <a:spLocks noGrp="1"/>
          </p:cNvSpPr>
          <p:nvPr>
            <p:ph type="body" idx="1"/>
          </p:nvPr>
        </p:nvSpPr>
        <p:spPr>
          <a:xfrm>
            <a:off x="4976031" y="894027"/>
            <a:ext cx="6587069" cy="478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Problem Statement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Project Approach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Data Exploration &amp; Pre-processing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Modelling &amp; Evaluation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CNN built from scratch</a:t>
            </a:r>
            <a:endParaRPr sz="2000">
              <a:solidFill>
                <a:schemeClr val="dk1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CNN with transfer learning (VGG-Face)</a:t>
            </a:r>
            <a:endParaRPr sz="2000">
              <a:solidFill>
                <a:schemeClr val="dk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Conclusions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Next Steps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d08bfadfa_1_6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9d08bfadfa_1_6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g9d08bfadfa_1_6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745"/>
          <a:stretch/>
        </p:blipFill>
        <p:spPr>
          <a:xfrm>
            <a:off x="1104075" y="876865"/>
            <a:ext cx="9980850" cy="51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9d08bfadfa_1_6"/>
          <p:cNvSpPr txBox="1"/>
          <p:nvPr/>
        </p:nvSpPr>
        <p:spPr>
          <a:xfrm>
            <a:off x="321575" y="5981150"/>
            <a:ext cx="11548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sng" strike="noStrike" cap="non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https://github.com/Pratch-yani/Face_Shape_Classification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 b="0" i="0" u="sng" strike="noStrike" cap="non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https://drive.google.com/drive/folders/1r5cwyD55d33jSVSIJuZ2IguWynQ26Dq2?usp=sharing</a:t>
            </a:r>
            <a:endParaRPr sz="12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d08bfadfa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Thank you :)</a:t>
            </a:r>
            <a:endParaRPr/>
          </a:p>
        </p:txBody>
      </p:sp>
      <p:pic>
        <p:nvPicPr>
          <p:cNvPr id="397" name="Google Shape;397;g9d08bfadfa_1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12"/>
          <a:stretch/>
        </p:blipFill>
        <p:spPr>
          <a:xfrm>
            <a:off x="5847000" y="1491125"/>
            <a:ext cx="489585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7474" y="1828026"/>
            <a:ext cx="5006525" cy="41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/>
          <p:nvPr/>
        </p:nvSpPr>
        <p:spPr>
          <a:xfrm>
            <a:off x="240867" y="6328720"/>
            <a:ext cx="11710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Source: The Deloitte Consumer Review: Made-to-order The rise of mass personalization.</a:t>
            </a:r>
            <a:endParaRPr sz="14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sng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https://www2.deloitte.com/content/dam/Deloitte/ch/Documents/consumer-business/ch-en-consumer-business-made-to-order-consumer-review.pdf</a:t>
            </a:r>
            <a:endParaRPr sz="1050" b="0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3"/>
          <p:cNvSpPr txBox="1">
            <a:spLocks noGrp="1"/>
          </p:cNvSpPr>
          <p:nvPr>
            <p:ph type="title"/>
          </p:nvPr>
        </p:nvSpPr>
        <p:spPr>
          <a:xfrm>
            <a:off x="838200" y="631825"/>
            <a:ext cx="10515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>
                <a:solidFill>
                  <a:srgbClr val="666666"/>
                </a:solidFill>
              </a:rPr>
              <a:t>Problem Statement:</a:t>
            </a:r>
            <a:endParaRPr sz="22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200"/>
              <a:t>Enable personalization in Beauty &amp; Fashion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0a32ef02e_0_320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a0a32ef02e_0_320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a0a32ef02e_0_320"/>
          <p:cNvSpPr txBox="1">
            <a:spLocks noGrp="1"/>
          </p:cNvSpPr>
          <p:nvPr>
            <p:ph type="title"/>
          </p:nvPr>
        </p:nvSpPr>
        <p:spPr>
          <a:xfrm>
            <a:off x="838200" y="631825"/>
            <a:ext cx="10515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>
                <a:solidFill>
                  <a:srgbClr val="666666"/>
                </a:solidFill>
              </a:rPr>
              <a:t>Problem Statement:</a:t>
            </a:r>
            <a:endParaRPr sz="22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200"/>
              <a:t>Enable personalization in Beauty &amp; Fashion</a:t>
            </a:r>
            <a:endParaRPr sz="3200"/>
          </a:p>
        </p:txBody>
      </p:sp>
      <p:pic>
        <p:nvPicPr>
          <p:cNvPr id="155" name="Google Shape;155;ga0a32ef02e_0_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7225" y="1987125"/>
            <a:ext cx="3567315" cy="19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a0a32ef02e_0_320" descr="glasses for face shape women &gt; Up to 61% OFF &gt; Free shipp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6274" y="1866050"/>
            <a:ext cx="2693725" cy="43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a0a32ef02e_0_3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54901" y="1866050"/>
            <a:ext cx="2165717" cy="45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a0a32ef02e_0_320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050" y="4238101"/>
            <a:ext cx="1393488" cy="1905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ga0a32ef02e_0_320"/>
          <p:cNvGrpSpPr/>
          <p:nvPr/>
        </p:nvGrpSpPr>
        <p:grpSpPr>
          <a:xfrm>
            <a:off x="2268921" y="4217061"/>
            <a:ext cx="3602859" cy="1889585"/>
            <a:chOff x="-471400" y="150325"/>
            <a:chExt cx="5688126" cy="3371850"/>
          </a:xfrm>
        </p:grpSpPr>
        <p:pic>
          <p:nvPicPr>
            <p:cNvPr id="160" name="Google Shape;160;ga0a32ef02e_0_320"/>
            <p:cNvPicPr preferRelativeResize="0"/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04475" y="150325"/>
              <a:ext cx="2012251" cy="337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ga0a32ef02e_0_320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71400" y="150325"/>
              <a:ext cx="3743524" cy="3371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ga0a32ef02e_0_320"/>
          <p:cNvSpPr txBox="1"/>
          <p:nvPr/>
        </p:nvSpPr>
        <p:spPr>
          <a:xfrm>
            <a:off x="1583775" y="3361675"/>
            <a:ext cx="1255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Make-Up</a:t>
            </a:r>
            <a:endParaRPr sz="2000" b="1" i="0" u="none" strike="noStrike" cap="non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" name="Google Shape;163;ga0a32ef02e_0_320"/>
          <p:cNvSpPr txBox="1"/>
          <p:nvPr/>
        </p:nvSpPr>
        <p:spPr>
          <a:xfrm>
            <a:off x="1013725" y="5408700"/>
            <a:ext cx="1255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Face Mask</a:t>
            </a:r>
            <a:endParaRPr sz="2000" b="1" i="0" u="none" strike="noStrike" cap="non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" name="Google Shape;164;ga0a32ef02e_0_320"/>
          <p:cNvSpPr txBox="1"/>
          <p:nvPr/>
        </p:nvSpPr>
        <p:spPr>
          <a:xfrm>
            <a:off x="3278350" y="5762525"/>
            <a:ext cx="1584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Hair Style</a:t>
            </a:r>
            <a:endParaRPr sz="1800" b="1" i="0" u="none" strike="noStrike" cap="none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" name="Google Shape;165;ga0a32ef02e_0_320"/>
          <p:cNvSpPr txBox="1"/>
          <p:nvPr/>
        </p:nvSpPr>
        <p:spPr>
          <a:xfrm>
            <a:off x="7122400" y="1694925"/>
            <a:ext cx="10896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83F04"/>
                </a:solidFill>
                <a:latin typeface="Impact"/>
                <a:ea typeface="Impact"/>
                <a:cs typeface="Impact"/>
                <a:sym typeface="Impact"/>
              </a:rPr>
              <a:t>EARRINGS</a:t>
            </a:r>
            <a:endParaRPr sz="1800" b="1" i="0" u="none" strike="noStrike" cap="none">
              <a:solidFill>
                <a:srgbClr val="783F0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g9c38ce05dc_0_14"/>
          <p:cNvGrpSpPr/>
          <p:nvPr/>
        </p:nvGrpSpPr>
        <p:grpSpPr>
          <a:xfrm>
            <a:off x="1323" y="30000"/>
            <a:ext cx="12189347" cy="6797990"/>
            <a:chOff x="479175" y="583975"/>
            <a:chExt cx="9149100" cy="5181000"/>
          </a:xfrm>
        </p:grpSpPr>
        <p:sp>
          <p:nvSpPr>
            <p:cNvPr id="171" name="Google Shape;171;g9c38ce05dc_0_14"/>
            <p:cNvSpPr/>
            <p:nvPr/>
          </p:nvSpPr>
          <p:spPr>
            <a:xfrm>
              <a:off x="479175" y="583975"/>
              <a:ext cx="9149100" cy="5181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2" name="Google Shape;172;g9c38ce05dc_0_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1725" y="602725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" name="Google Shape;173;g9c38ce05dc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6025" y="1178463"/>
            <a:ext cx="7085075" cy="450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9c38ce05dc_0_14"/>
          <p:cNvSpPr txBox="1"/>
          <p:nvPr/>
        </p:nvSpPr>
        <p:spPr>
          <a:xfrm>
            <a:off x="8280500" y="1366500"/>
            <a:ext cx="3535200" cy="576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Evaluation:  ACCURACY</a:t>
            </a:r>
            <a:endParaRPr sz="19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" name="Google Shape;175;g9c38ce05dc_0_14"/>
          <p:cNvSpPr txBox="1">
            <a:spLocks noGrp="1"/>
          </p:cNvSpPr>
          <p:nvPr>
            <p:ph type="title"/>
          </p:nvPr>
        </p:nvSpPr>
        <p:spPr>
          <a:xfrm>
            <a:off x="838200" y="894027"/>
            <a:ext cx="3494400" cy="47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Deep Learning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500">
                <a:solidFill>
                  <a:srgbClr val="FFFFFF"/>
                </a:solidFill>
              </a:rPr>
              <a:t>with </a:t>
            </a:r>
            <a:r>
              <a:rPr lang="en-US" sz="2500">
                <a:solidFill>
                  <a:srgbClr val="FFFF00"/>
                </a:solidFill>
              </a:rPr>
              <a:t>Convolutional Neural Network</a:t>
            </a:r>
            <a:endParaRPr sz="2500">
              <a:solidFill>
                <a:srgbClr val="FFFF00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500">
                <a:solidFill>
                  <a:srgbClr val="FFFF00"/>
                </a:solidFill>
              </a:rPr>
              <a:t>(CNN)</a:t>
            </a:r>
            <a:endParaRPr sz="2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/>
          <p:nvPr/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Data Exploratory Analysis</a:t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3476199" y="548"/>
            <a:ext cx="4349752" cy="3142889"/>
          </a:xfrm>
          <a:custGeom>
            <a:avLst/>
            <a:gdLst/>
            <a:ahLst/>
            <a:cxnLst/>
            <a:rect l="l" t="t" r="r" b="b"/>
            <a:pathLst>
              <a:path w="4349752" h="3142889" extrusionOk="0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7653759" y="1421356"/>
            <a:ext cx="4538241" cy="5436644"/>
          </a:xfrm>
          <a:custGeom>
            <a:avLst/>
            <a:gdLst/>
            <a:ahLst/>
            <a:cxnLst/>
            <a:rect l="l" t="t" r="r" b="b"/>
            <a:pathLst>
              <a:path w="4538241" h="5436644" extrusionOk="0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3639395" y="0"/>
            <a:ext cx="4023360" cy="2980240"/>
          </a:xfrm>
          <a:custGeom>
            <a:avLst/>
            <a:gdLst/>
            <a:ahLst/>
            <a:cxnLst/>
            <a:rect l="l" t="t" r="r" b="b"/>
            <a:pathLst>
              <a:path w="4023360" h="2980240" extrusionOk="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816897" y="1584494"/>
            <a:ext cx="4375105" cy="5273507"/>
          </a:xfrm>
          <a:custGeom>
            <a:avLst/>
            <a:gdLst/>
            <a:ahLst/>
            <a:cxnLst/>
            <a:rect l="l" t="t" r="r" b="b"/>
            <a:pathLst>
              <a:path w="4375105" h="5273507" extrusionOk="0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2"/>
          </p:nvPr>
        </p:nvSpPr>
        <p:spPr>
          <a:xfrm>
            <a:off x="8386139" y="3143438"/>
            <a:ext cx="3474621" cy="278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Training Data:</a:t>
            </a: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7900" y="5229834"/>
            <a:ext cx="2134849" cy="161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6550" y="4945945"/>
            <a:ext cx="1425908" cy="1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3826" y="1839961"/>
            <a:ext cx="1628376" cy="215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5998" y="3208851"/>
            <a:ext cx="1425900" cy="184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78850" y="5350604"/>
            <a:ext cx="1038224" cy="137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4300" y="1851675"/>
            <a:ext cx="10382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8625" y="254075"/>
            <a:ext cx="2371776" cy="133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6150" y="3275550"/>
            <a:ext cx="3692901" cy="2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"/>
          <p:cNvPicPr preferRelativeResize="0"/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9575" y="229150"/>
            <a:ext cx="2773199" cy="214538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 txBox="1">
            <a:spLocks noGrp="1"/>
          </p:cNvSpPr>
          <p:nvPr>
            <p:ph type="body" idx="1"/>
          </p:nvPr>
        </p:nvSpPr>
        <p:spPr>
          <a:xfrm>
            <a:off x="4199934" y="287250"/>
            <a:ext cx="27732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101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rgbClr val="1155CC"/>
                </a:solidFill>
              </a:rPr>
              <a:t>Testing Data </a:t>
            </a:r>
            <a:endParaRPr sz="2000" b="1">
              <a:solidFill>
                <a:srgbClr val="1155CC"/>
              </a:solidFill>
            </a:endParaRPr>
          </a:p>
          <a:p>
            <a:pPr marL="228600" lvl="0" indent="-101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rgbClr val="1155CC"/>
                </a:solidFill>
              </a:rPr>
              <a:t>1000 images</a:t>
            </a:r>
            <a:endParaRPr sz="2000">
              <a:solidFill>
                <a:srgbClr val="1155CC"/>
              </a:solidFill>
            </a:endParaRPr>
          </a:p>
          <a:p>
            <a:pPr marL="228600" lvl="0" indent="-101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rgbClr val="1155CC"/>
                </a:solidFill>
              </a:rPr>
              <a:t>(200 per class)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197" name="Google Shape;197;p9"/>
          <p:cNvSpPr txBox="1">
            <a:spLocks noGrp="1"/>
          </p:cNvSpPr>
          <p:nvPr>
            <p:ph type="body" idx="1"/>
          </p:nvPr>
        </p:nvSpPr>
        <p:spPr>
          <a:xfrm>
            <a:off x="8741900" y="2450750"/>
            <a:ext cx="3042600" cy="12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101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rgbClr val="E06666"/>
                </a:solidFill>
              </a:rPr>
              <a:t>Training Data </a:t>
            </a:r>
            <a:endParaRPr sz="2000" b="1">
              <a:solidFill>
                <a:srgbClr val="E06666"/>
              </a:solidFill>
            </a:endParaRPr>
          </a:p>
          <a:p>
            <a:pPr marL="228600" lvl="0" indent="-101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rgbClr val="E06666"/>
                </a:solidFill>
              </a:rPr>
              <a:t>4000 images</a:t>
            </a:r>
            <a:endParaRPr sz="2000">
              <a:solidFill>
                <a:srgbClr val="E06666"/>
              </a:solidFill>
            </a:endParaRPr>
          </a:p>
          <a:p>
            <a:pPr marL="228600" lvl="0" indent="-101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rgbClr val="E06666"/>
                </a:solidFill>
              </a:rPr>
              <a:t>(800 per class)</a:t>
            </a:r>
            <a:endParaRPr sz="2000">
              <a:solidFill>
                <a:srgbClr val="E06666"/>
              </a:solidFill>
            </a:endParaRPr>
          </a:p>
          <a:p>
            <a:pPr marL="228600" lvl="0" indent="-101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c234f1565_0_22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9c234f1565_0_22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9c234f1565_0_22"/>
          <p:cNvSpPr txBox="1">
            <a:spLocks noGrp="1"/>
          </p:cNvSpPr>
          <p:nvPr>
            <p:ph type="title"/>
          </p:nvPr>
        </p:nvSpPr>
        <p:spPr>
          <a:xfrm>
            <a:off x="838200" y="631825"/>
            <a:ext cx="10957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666666"/>
                </a:solidFill>
              </a:rPr>
              <a:t>Images are mostly taken as portrait </a:t>
            </a:r>
            <a:endParaRPr sz="3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500">
                <a:solidFill>
                  <a:srgbClr val="666666"/>
                </a:solidFill>
              </a:rPr>
              <a:t>(aspect ratio &lt; 1)</a:t>
            </a:r>
            <a:endParaRPr sz="2500">
              <a:solidFill>
                <a:srgbClr val="666666"/>
              </a:solidFill>
            </a:endParaRPr>
          </a:p>
        </p:txBody>
      </p:sp>
      <p:pic>
        <p:nvPicPr>
          <p:cNvPr id="205" name="Google Shape;205;g9c234f1565_0_2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8" r="3153"/>
          <a:stretch/>
        </p:blipFill>
        <p:spPr>
          <a:xfrm>
            <a:off x="3720938" y="1749876"/>
            <a:ext cx="4747125" cy="33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9c234f1565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6426" y="2783912"/>
            <a:ext cx="2276136" cy="12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9c234f1565_0_22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10"/>
          <a:stretch/>
        </p:blipFill>
        <p:spPr>
          <a:xfrm>
            <a:off x="1940352" y="2439343"/>
            <a:ext cx="1012250" cy="1979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g9c234f1565_0_22"/>
          <p:cNvGrpSpPr/>
          <p:nvPr/>
        </p:nvGrpSpPr>
        <p:grpSpPr>
          <a:xfrm>
            <a:off x="5090776" y="4875473"/>
            <a:ext cx="1288575" cy="1662377"/>
            <a:chOff x="5071726" y="4875473"/>
            <a:chExt cx="1288575" cy="1662377"/>
          </a:xfrm>
        </p:grpSpPr>
        <p:pic>
          <p:nvPicPr>
            <p:cNvPr id="209" name="Google Shape;209;g9c234f1565_0_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71726" y="5257525"/>
              <a:ext cx="1280325" cy="128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g9c234f1565_0_22"/>
            <p:cNvSpPr txBox="1"/>
            <p:nvPr/>
          </p:nvSpPr>
          <p:spPr>
            <a:xfrm>
              <a:off x="5079901" y="4875473"/>
              <a:ext cx="1280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38761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Square = 1</a:t>
              </a:r>
              <a:endParaRPr sz="1400" b="1" i="0" u="none" strike="noStrike" cap="non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11" name="Google Shape;211;g9c234f1565_0_22"/>
          <p:cNvSpPr txBox="1"/>
          <p:nvPr/>
        </p:nvSpPr>
        <p:spPr>
          <a:xfrm>
            <a:off x="1778000" y="2143125"/>
            <a:ext cx="1288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Portrait</a:t>
            </a:r>
            <a:endParaRPr sz="14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2" name="Google Shape;212;g9c234f1565_0_22"/>
          <p:cNvSpPr txBox="1"/>
          <p:nvPr/>
        </p:nvSpPr>
        <p:spPr>
          <a:xfrm>
            <a:off x="9730238" y="2439350"/>
            <a:ext cx="1288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Landscape</a:t>
            </a:r>
            <a:endParaRPr sz="14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c234f1565_0_28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9c234f1565_0_28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9c234f1565_0_28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075" y="1661425"/>
            <a:ext cx="8216200" cy="137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9c234f1565_0_28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075" y="1661425"/>
            <a:ext cx="8216200" cy="24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9c234f1565_0_28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075" y="1661425"/>
            <a:ext cx="8216200" cy="35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9c234f1565_0_28"/>
          <p:cNvSpPr txBox="1">
            <a:spLocks noGrp="1"/>
          </p:cNvSpPr>
          <p:nvPr>
            <p:ph type="title"/>
          </p:nvPr>
        </p:nvSpPr>
        <p:spPr>
          <a:xfrm>
            <a:off x="838200" y="631825"/>
            <a:ext cx="10515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/>
              <a:t>Image Preprocessing   |   Modelling </a:t>
            </a:r>
            <a:endParaRPr sz="3000"/>
          </a:p>
        </p:txBody>
      </p:sp>
      <p:pic>
        <p:nvPicPr>
          <p:cNvPr id="223" name="Google Shape;223;g9c234f1565_0_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076" y="1661425"/>
            <a:ext cx="8216200" cy="462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9c234f1565_0_28"/>
          <p:cNvSpPr txBox="1"/>
          <p:nvPr/>
        </p:nvSpPr>
        <p:spPr>
          <a:xfrm>
            <a:off x="8988525" y="3107908"/>
            <a:ext cx="2523300" cy="95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72.50%		47.30%</a:t>
            </a:r>
            <a:endParaRPr sz="17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5" name="Google Shape;225;g9c234f1565_0_28"/>
          <p:cNvSpPr txBox="1"/>
          <p:nvPr/>
        </p:nvSpPr>
        <p:spPr>
          <a:xfrm>
            <a:off x="8988525" y="4221317"/>
            <a:ext cx="2523300" cy="95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76.73%		68.60%</a:t>
            </a:r>
            <a:endParaRPr sz="17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g9c234f1565_0_28"/>
          <p:cNvSpPr txBox="1"/>
          <p:nvPr/>
        </p:nvSpPr>
        <p:spPr>
          <a:xfrm>
            <a:off x="8988525" y="5334725"/>
            <a:ext cx="2523300" cy="951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94.17%		71.20%</a:t>
            </a:r>
            <a:endParaRPr sz="17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27" name="Google Shape;227;g9c234f1565_0_28"/>
          <p:cNvGrpSpPr/>
          <p:nvPr/>
        </p:nvGrpSpPr>
        <p:grpSpPr>
          <a:xfrm>
            <a:off x="8912325" y="1432825"/>
            <a:ext cx="2683200" cy="1512975"/>
            <a:chOff x="8912325" y="1432825"/>
            <a:chExt cx="2683200" cy="1512975"/>
          </a:xfrm>
        </p:grpSpPr>
        <p:sp>
          <p:nvSpPr>
            <p:cNvPr id="228" name="Google Shape;228;g9c234f1565_0_28"/>
            <p:cNvSpPr txBox="1"/>
            <p:nvPr/>
          </p:nvSpPr>
          <p:spPr>
            <a:xfrm>
              <a:off x="8988525" y="1994500"/>
              <a:ext cx="2523300" cy="951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73.90%		42.70%</a:t>
              </a:r>
              <a:endParaRPr sz="17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29" name="Google Shape;229;g9c234f1565_0_28"/>
            <p:cNvSpPr txBox="1"/>
            <p:nvPr/>
          </p:nvSpPr>
          <p:spPr>
            <a:xfrm>
              <a:off x="8912325" y="1432825"/>
              <a:ext cx="2683200" cy="6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300" b="0" i="0" u="none" strike="noStrike" cap="none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Training		Validation</a:t>
              </a:r>
              <a:endParaRPr sz="13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Accuracy		 Accuracy</a:t>
              </a:r>
              <a:endParaRPr sz="13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30" name="Google Shape;230;g9c234f1565_0_28"/>
          <p:cNvSpPr txBox="1"/>
          <p:nvPr/>
        </p:nvSpPr>
        <p:spPr>
          <a:xfrm>
            <a:off x="9187175" y="228500"/>
            <a:ext cx="26832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Baseline Accuracy = 20%</a:t>
            </a:r>
            <a:endParaRPr sz="1300" b="0" i="0" u="none" strike="noStrike" cap="none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b3d9b776_0_7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a0b3d9b776_0_7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a0b3d9b776_0_7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075" y="5185326"/>
            <a:ext cx="8216200" cy="11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a0b3d9b776_0_7"/>
          <p:cNvSpPr txBox="1">
            <a:spLocks noGrp="1"/>
          </p:cNvSpPr>
          <p:nvPr>
            <p:ph type="title"/>
          </p:nvPr>
        </p:nvSpPr>
        <p:spPr>
          <a:xfrm>
            <a:off x="838200" y="631825"/>
            <a:ext cx="10515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/>
              <a:t>Image Preprocessing   |   Modelling </a:t>
            </a:r>
            <a:endParaRPr sz="3000"/>
          </a:p>
        </p:txBody>
      </p:sp>
      <p:sp>
        <p:nvSpPr>
          <p:cNvPr id="239" name="Google Shape;239;ga0b3d9b776_0_7"/>
          <p:cNvSpPr txBox="1"/>
          <p:nvPr/>
        </p:nvSpPr>
        <p:spPr>
          <a:xfrm>
            <a:off x="8988525" y="5334725"/>
            <a:ext cx="2523300" cy="951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94.17%		71.20%</a:t>
            </a:r>
            <a:endParaRPr sz="17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0" name="Google Shape;240;ga0b3d9b776_0_7"/>
          <p:cNvSpPr txBox="1"/>
          <p:nvPr/>
        </p:nvSpPr>
        <p:spPr>
          <a:xfrm>
            <a:off x="8988525" y="2570187"/>
            <a:ext cx="2523300" cy="951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80.20%		76.90%</a:t>
            </a:r>
            <a:endParaRPr sz="17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1" name="Google Shape;241;ga0b3d9b776_0_7"/>
          <p:cNvSpPr txBox="1"/>
          <p:nvPr/>
        </p:nvSpPr>
        <p:spPr>
          <a:xfrm>
            <a:off x="8912325" y="1432825"/>
            <a:ext cx="26832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Training		Validation</a:t>
            </a:r>
            <a:endParaRPr sz="13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Accuracy		 Accuracy</a:t>
            </a:r>
            <a:endParaRPr sz="13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2" name="Google Shape;242;ga0b3d9b776_0_7"/>
          <p:cNvSpPr txBox="1"/>
          <p:nvPr/>
        </p:nvSpPr>
        <p:spPr>
          <a:xfrm>
            <a:off x="9187175" y="228500"/>
            <a:ext cx="26832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Baseline Accuracy = 20%</a:t>
            </a:r>
            <a:endParaRPr sz="1300" b="0" i="0" u="none" strike="noStrike" cap="none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43" name="Google Shape;243;ga0b3d9b776_0_7"/>
          <p:cNvGrpSpPr/>
          <p:nvPr/>
        </p:nvGrpSpPr>
        <p:grpSpPr>
          <a:xfrm>
            <a:off x="462750" y="2095502"/>
            <a:ext cx="7977524" cy="2205469"/>
            <a:chOff x="462750" y="1943102"/>
            <a:chExt cx="7977524" cy="2205469"/>
          </a:xfrm>
        </p:grpSpPr>
        <p:pic>
          <p:nvPicPr>
            <p:cNvPr id="244" name="Google Shape;244;ga0b3d9b776_0_7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750" y="1943102"/>
              <a:ext cx="7977524" cy="951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ga0b3d9b776_0_7"/>
            <p:cNvPicPr preferRelativeResize="0"/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750" y="3047871"/>
              <a:ext cx="7977524" cy="1100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6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419</Words>
  <Application>Microsoft Macintosh PowerPoint</Application>
  <PresentationFormat>Widescreen</PresentationFormat>
  <Paragraphs>96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Arial</vt:lpstr>
      <vt:lpstr>Roboto Mono</vt:lpstr>
      <vt:lpstr>Impact</vt:lpstr>
      <vt:lpstr>Office Theme</vt:lpstr>
      <vt:lpstr>Office Theme</vt:lpstr>
      <vt:lpstr>DSI-16 Capstone Project Face Shape Classification</vt:lpstr>
      <vt:lpstr>Agenda</vt:lpstr>
      <vt:lpstr>Problem Statement: Enable personalization in Beauty &amp; Fashion</vt:lpstr>
      <vt:lpstr>Problem Statement: Enable personalization in Beauty &amp; Fashion</vt:lpstr>
      <vt:lpstr>Deep Learning  with Convolutional Neural Network (CNN)</vt:lpstr>
      <vt:lpstr>Data Exploratory Analysis</vt:lpstr>
      <vt:lpstr>Images are mostly taken as portrait  (aspect ratio &lt; 1)</vt:lpstr>
      <vt:lpstr>Image Preprocessing   |   Modelling </vt:lpstr>
      <vt:lpstr>Image Preprocessing   |   Modelling </vt:lpstr>
      <vt:lpstr>PowerPoint Presentation</vt:lpstr>
      <vt:lpstr>Transfer Learning VGG-FACE    |  Architecture </vt:lpstr>
      <vt:lpstr>  Modelling </vt:lpstr>
      <vt:lpstr>Confusion Matrix</vt:lpstr>
      <vt:lpstr>Misclassification Analysis</vt:lpstr>
      <vt:lpstr>“Difficult” images misclassified by both models</vt:lpstr>
      <vt:lpstr>Mostly “Asian” Oval more mistaken as Round</vt:lpstr>
      <vt:lpstr>Transfer Learning improvement on some misclassified images to 100% probability of the predicted class</vt:lpstr>
      <vt:lpstr>Predictions </vt:lpstr>
      <vt:lpstr>Limitations    &amp;   Way Forward</vt:lpstr>
      <vt:lpstr>PowerPoint Presentation</vt:lpstr>
      <vt:lpstr>Thank you :)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DSI-16 Capstone Project Face Shape Classification</dc:title>
  <dc:subject/>
  <dc:creator>Pratchayanee Luepuwapitakkul</dc:creator>
  <cp:keywords/>
  <dc:description/>
  <cp:lastModifiedBy>Pratchayanee Luepuwapitakkul</cp:lastModifiedBy>
  <cp:revision>5</cp:revision>
  <dcterms:created xsi:type="dcterms:W3CDTF">2020-10-09T11:21:20Z</dcterms:created>
  <dcterms:modified xsi:type="dcterms:W3CDTF">2020-10-14T23:35:59Z</dcterms:modified>
  <cp:category/>
</cp:coreProperties>
</file>